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</p:sldIdLst>
  <p:sldSz cx="18288000" cy="10287000"/>
  <p:notesSz cx="6858000" cy="9144000"/>
  <p:embeddedFontLst>
    <p:embeddedFont>
      <p:font typeface="Poppins Bold" charset="1" panose="00000800000000000000"/>
      <p:regular r:id="rId10"/>
    </p:embeddedFont>
    <p:embeddedFont>
      <p:font typeface="Lato Heavy" charset="1" panose="020F0502020204030203"/>
      <p:regular r:id="rId11"/>
    </p:embeddedFont>
    <p:embeddedFont>
      <p:font typeface="Poppins Medium" charset="1" panose="00000600000000000000"/>
      <p:regular r:id="rId12"/>
    </p:embeddedFont>
    <p:embeddedFont>
      <p:font typeface="Lato Bold" charset="1" panose="020F0502020204030203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Relationship Id="rId4" Target="../media/image4.png" Type="http://schemas.openxmlformats.org/officeDocument/2006/relationships/image"/><Relationship Id="rId5" Target="../media/image5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4000500" y="-4000500"/>
            <a:ext cx="10287000" cy="18288000"/>
          </a:xfrm>
          <a:custGeom>
            <a:avLst/>
            <a:gdLst/>
            <a:ahLst/>
            <a:cxnLst/>
            <a:rect r="r" b="b" t="t" l="l"/>
            <a:pathLst>
              <a:path h="18288000" w="10287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9312" t="0" r="-9312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134034" y="483733"/>
            <a:ext cx="2360251" cy="2360251"/>
          </a:xfrm>
          <a:custGeom>
            <a:avLst/>
            <a:gdLst/>
            <a:ahLst/>
            <a:cxnLst/>
            <a:rect r="r" b="b" t="t" l="l"/>
            <a:pathLst>
              <a:path h="2360251" w="2360251">
                <a:moveTo>
                  <a:pt x="0" y="0"/>
                </a:moveTo>
                <a:lnTo>
                  <a:pt x="2360250" y="0"/>
                </a:lnTo>
                <a:lnTo>
                  <a:pt x="2360250" y="2360250"/>
                </a:lnTo>
                <a:lnTo>
                  <a:pt x="0" y="23602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72899" y="717681"/>
            <a:ext cx="2019736" cy="2055803"/>
          </a:xfrm>
          <a:custGeom>
            <a:avLst/>
            <a:gdLst/>
            <a:ahLst/>
            <a:cxnLst/>
            <a:rect r="r" b="b" t="t" l="l"/>
            <a:pathLst>
              <a:path h="2055803" w="2019736">
                <a:moveTo>
                  <a:pt x="0" y="0"/>
                </a:moveTo>
                <a:lnTo>
                  <a:pt x="2019736" y="0"/>
                </a:lnTo>
                <a:lnTo>
                  <a:pt x="2019736" y="2055803"/>
                </a:lnTo>
                <a:lnTo>
                  <a:pt x="0" y="205580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493085" y="616828"/>
            <a:ext cx="5044264" cy="4126005"/>
          </a:xfrm>
          <a:custGeom>
            <a:avLst/>
            <a:gdLst/>
            <a:ahLst/>
            <a:cxnLst/>
            <a:rect r="r" b="b" t="t" l="l"/>
            <a:pathLst>
              <a:path h="4126005" w="5044264">
                <a:moveTo>
                  <a:pt x="0" y="0"/>
                </a:moveTo>
                <a:lnTo>
                  <a:pt x="5044264" y="0"/>
                </a:lnTo>
                <a:lnTo>
                  <a:pt x="5044264" y="4126005"/>
                </a:lnTo>
                <a:lnTo>
                  <a:pt x="0" y="412600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6602" r="0" b="-15652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0" y="10137867"/>
            <a:ext cx="18288000" cy="149133"/>
            <a:chOff x="0" y="0"/>
            <a:chExt cx="4816593" cy="3927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816592" cy="39278"/>
            </a:xfrm>
            <a:custGeom>
              <a:avLst/>
              <a:gdLst/>
              <a:ahLst/>
              <a:cxnLst/>
              <a:rect r="r" b="b" t="t" l="l"/>
              <a:pathLst>
                <a:path h="39278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39278"/>
                  </a:lnTo>
                  <a:lnTo>
                    <a:pt x="0" y="39278"/>
                  </a:lnTo>
                  <a:close/>
                </a:path>
              </a:pathLst>
            </a:custGeom>
            <a:solidFill>
              <a:srgbClr val="711672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47625"/>
              <a:ext cx="4816593" cy="869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76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8263477" y="6812612"/>
            <a:ext cx="1761046" cy="458478"/>
            <a:chOff x="0" y="0"/>
            <a:chExt cx="362355" cy="94337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362355" cy="94337"/>
            </a:xfrm>
            <a:custGeom>
              <a:avLst/>
              <a:gdLst/>
              <a:ahLst/>
              <a:cxnLst/>
              <a:rect r="r" b="b" t="t" l="l"/>
              <a:pathLst>
                <a:path h="94337" w="362355">
                  <a:moveTo>
                    <a:pt x="10304" y="0"/>
                  </a:moveTo>
                  <a:lnTo>
                    <a:pt x="352052" y="0"/>
                  </a:lnTo>
                  <a:cubicBezTo>
                    <a:pt x="354784" y="0"/>
                    <a:pt x="357405" y="1086"/>
                    <a:pt x="359337" y="3018"/>
                  </a:cubicBezTo>
                  <a:cubicBezTo>
                    <a:pt x="361270" y="4950"/>
                    <a:pt x="362355" y="7571"/>
                    <a:pt x="362355" y="10304"/>
                  </a:cubicBezTo>
                  <a:lnTo>
                    <a:pt x="362355" y="84033"/>
                  </a:lnTo>
                  <a:cubicBezTo>
                    <a:pt x="362355" y="89724"/>
                    <a:pt x="357742" y="94337"/>
                    <a:pt x="352052" y="94337"/>
                  </a:cubicBezTo>
                  <a:lnTo>
                    <a:pt x="10304" y="94337"/>
                  </a:lnTo>
                  <a:cubicBezTo>
                    <a:pt x="4613" y="94337"/>
                    <a:pt x="0" y="89724"/>
                    <a:pt x="0" y="84033"/>
                  </a:cubicBezTo>
                  <a:lnTo>
                    <a:pt x="0" y="10304"/>
                  </a:lnTo>
                  <a:cubicBezTo>
                    <a:pt x="0" y="4613"/>
                    <a:pt x="4613" y="0"/>
                    <a:pt x="10304" y="0"/>
                  </a:cubicBezTo>
                  <a:close/>
                </a:path>
              </a:pathLst>
            </a:custGeom>
            <a:solidFill>
              <a:srgbClr val="F26A21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47625"/>
              <a:ext cx="362355" cy="14196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76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8320390" y="6834831"/>
            <a:ext cx="1647220" cy="3228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76"/>
              </a:lnSpc>
            </a:pPr>
            <a:r>
              <a:rPr lang="en-US" b="true" sz="191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Hosted By 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4431534" y="5585670"/>
            <a:ext cx="9424933" cy="558440"/>
            <a:chOff x="0" y="0"/>
            <a:chExt cx="1939287" cy="114905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939287" cy="114905"/>
            </a:xfrm>
            <a:custGeom>
              <a:avLst/>
              <a:gdLst/>
              <a:ahLst/>
              <a:cxnLst/>
              <a:rect r="r" b="b" t="t" l="l"/>
              <a:pathLst>
                <a:path h="114905" w="1939287">
                  <a:moveTo>
                    <a:pt x="1925" y="0"/>
                  </a:moveTo>
                  <a:lnTo>
                    <a:pt x="1937361" y="0"/>
                  </a:lnTo>
                  <a:cubicBezTo>
                    <a:pt x="1937872" y="0"/>
                    <a:pt x="1938362" y="203"/>
                    <a:pt x="1938723" y="564"/>
                  </a:cubicBezTo>
                  <a:cubicBezTo>
                    <a:pt x="1939084" y="925"/>
                    <a:pt x="1939287" y="1415"/>
                    <a:pt x="1939287" y="1925"/>
                  </a:cubicBezTo>
                  <a:lnTo>
                    <a:pt x="1939287" y="112980"/>
                  </a:lnTo>
                  <a:cubicBezTo>
                    <a:pt x="1939287" y="113491"/>
                    <a:pt x="1939084" y="113980"/>
                    <a:pt x="1938723" y="114341"/>
                  </a:cubicBezTo>
                  <a:cubicBezTo>
                    <a:pt x="1938362" y="114703"/>
                    <a:pt x="1937872" y="114905"/>
                    <a:pt x="1937361" y="114905"/>
                  </a:cubicBezTo>
                  <a:lnTo>
                    <a:pt x="1925" y="114905"/>
                  </a:lnTo>
                  <a:cubicBezTo>
                    <a:pt x="1415" y="114905"/>
                    <a:pt x="925" y="114703"/>
                    <a:pt x="564" y="114341"/>
                  </a:cubicBezTo>
                  <a:cubicBezTo>
                    <a:pt x="203" y="113980"/>
                    <a:pt x="0" y="113491"/>
                    <a:pt x="0" y="112980"/>
                  </a:cubicBezTo>
                  <a:lnTo>
                    <a:pt x="0" y="1925"/>
                  </a:lnTo>
                  <a:cubicBezTo>
                    <a:pt x="0" y="1415"/>
                    <a:pt x="203" y="925"/>
                    <a:pt x="564" y="564"/>
                  </a:cubicBezTo>
                  <a:cubicBezTo>
                    <a:pt x="925" y="203"/>
                    <a:pt x="1415" y="0"/>
                    <a:pt x="1925" y="0"/>
                  </a:cubicBezTo>
                  <a:close/>
                </a:path>
              </a:pathLst>
            </a:custGeom>
            <a:solidFill>
              <a:srgbClr val="F26A21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47625"/>
              <a:ext cx="1939287" cy="1625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76"/>
                </a:lnSpc>
              </a:pPr>
            </a:p>
          </p:txBody>
        </p:sp>
      </p:grpSp>
      <p:sp>
        <p:nvSpPr>
          <p:cNvPr name="TextBox 16" id="16"/>
          <p:cNvSpPr txBox="true"/>
          <p:nvPr/>
        </p:nvSpPr>
        <p:spPr>
          <a:xfrm rot="0">
            <a:off x="1337787" y="4799983"/>
            <a:ext cx="15612427" cy="5216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98"/>
              </a:lnSpc>
            </a:pPr>
            <a:r>
              <a:rPr lang="en-US" b="true" sz="3895">
                <a:solidFill>
                  <a:srgbClr val="711672"/>
                </a:solidFill>
                <a:latin typeface="Lato Heavy"/>
                <a:ea typeface="Lato Heavy"/>
                <a:cs typeface="Lato Heavy"/>
                <a:sym typeface="Lato Heavy"/>
              </a:rPr>
              <a:t>49</a:t>
            </a:r>
            <a:r>
              <a:rPr lang="en-US" b="true" sz="3895">
                <a:solidFill>
                  <a:srgbClr val="711672"/>
                </a:solidFill>
                <a:latin typeface="Lato Heavy"/>
                <a:ea typeface="Lato Heavy"/>
                <a:cs typeface="Lato Heavy"/>
                <a:sym typeface="Lato Heavy"/>
              </a:rPr>
              <a:t>th</a:t>
            </a:r>
            <a:r>
              <a:rPr lang="en-US" b="true" sz="3895">
                <a:solidFill>
                  <a:srgbClr val="711672"/>
                </a:solidFill>
                <a:latin typeface="Lato Heavy"/>
                <a:ea typeface="Lato Heavy"/>
                <a:cs typeface="Lato Heavy"/>
                <a:sym typeface="Lato Heavy"/>
              </a:rPr>
              <a:t> Annual State Conference of Association of Surgeons of India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2588197" y="6292799"/>
            <a:ext cx="13111605" cy="3674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74"/>
              </a:lnSpc>
            </a:pPr>
            <a:r>
              <a:rPr lang="en-US" sz="2124" b="true">
                <a:solidFill>
                  <a:srgbClr val="71167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Dates:</a:t>
            </a:r>
            <a:r>
              <a:rPr lang="en-US" b="true" sz="2124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10</a:t>
            </a:r>
            <a:r>
              <a:rPr lang="en-US" b="true" sz="2124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th</a:t>
            </a:r>
            <a:r>
              <a:rPr lang="en-US" b="true" sz="2124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,11</a:t>
            </a:r>
            <a:r>
              <a:rPr lang="en-US" b="true" sz="2124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th</a:t>
            </a:r>
            <a:r>
              <a:rPr lang="en-US" b="true" sz="2124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&amp; 12</a:t>
            </a:r>
            <a:r>
              <a:rPr lang="en-US" b="true" sz="2124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th</a:t>
            </a:r>
            <a:r>
              <a:rPr lang="en-US" b="true" sz="2124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September 2026,</a:t>
            </a:r>
            <a:r>
              <a:rPr lang="en-US" sz="2124" b="true">
                <a:solidFill>
                  <a:srgbClr val="DD2B1C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2124" b="true">
                <a:solidFill>
                  <a:srgbClr val="71167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Venue:</a:t>
            </a:r>
            <a:r>
              <a:rPr lang="en-US" sz="2124" b="true">
                <a:solidFill>
                  <a:srgbClr val="DD2B1C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2124" b="true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Shree Convention Centre, </a:t>
            </a:r>
            <a:r>
              <a:rPr lang="en-US" b="true" sz="2124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Tirupathi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3989919" y="5646953"/>
            <a:ext cx="10308162" cy="4030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41"/>
              </a:lnSpc>
            </a:pPr>
            <a:r>
              <a:rPr lang="en-US" b="true" sz="2315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Future-Ready Surgery: Precision, Innovation, Compassion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4596362" y="7366340"/>
            <a:ext cx="9095275" cy="10977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70"/>
              </a:lnSpc>
            </a:pPr>
            <a:r>
              <a:rPr lang="en-US" b="true" sz="205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Tirupati Surgical Society (ASI - Tirupati Chapter) </a:t>
            </a:r>
          </a:p>
          <a:p>
            <a:pPr algn="ctr">
              <a:lnSpc>
                <a:spcPts val="2870"/>
              </a:lnSpc>
            </a:pPr>
            <a:r>
              <a:rPr lang="en-US" b="true" sz="205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&amp;</a:t>
            </a:r>
          </a:p>
          <a:p>
            <a:pPr algn="ctr">
              <a:lnSpc>
                <a:spcPts val="2870"/>
              </a:lnSpc>
            </a:pPr>
            <a:r>
              <a:rPr lang="en-US" b="true" sz="205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Dept. of General Surgery, S V Medical College, Tirupati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4000500" y="-4000500"/>
            <a:ext cx="10287000" cy="18288000"/>
          </a:xfrm>
          <a:custGeom>
            <a:avLst/>
            <a:gdLst/>
            <a:ahLst/>
            <a:cxnLst/>
            <a:rect r="r" b="b" t="t" l="l"/>
            <a:pathLst>
              <a:path h="18288000" w="10287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9312" t="-9480" r="-34363" b="-1163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0"/>
            <a:ext cx="18288000" cy="2571273"/>
            <a:chOff x="0" y="0"/>
            <a:chExt cx="2833290" cy="39835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833290" cy="398357"/>
            </a:xfrm>
            <a:custGeom>
              <a:avLst/>
              <a:gdLst/>
              <a:ahLst/>
              <a:cxnLst/>
              <a:rect r="r" b="b" t="t" l="l"/>
              <a:pathLst>
                <a:path h="398357" w="2833290">
                  <a:moveTo>
                    <a:pt x="0" y="0"/>
                  </a:moveTo>
                  <a:lnTo>
                    <a:pt x="2833290" y="0"/>
                  </a:lnTo>
                  <a:lnTo>
                    <a:pt x="2833290" y="398357"/>
                  </a:lnTo>
                  <a:lnTo>
                    <a:pt x="0" y="398357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6109508" y="380085"/>
            <a:ext cx="1991775" cy="1991775"/>
          </a:xfrm>
          <a:custGeom>
            <a:avLst/>
            <a:gdLst/>
            <a:ahLst/>
            <a:cxnLst/>
            <a:rect r="r" b="b" t="t" l="l"/>
            <a:pathLst>
              <a:path h="1991775" w="1991775">
                <a:moveTo>
                  <a:pt x="0" y="0"/>
                </a:moveTo>
                <a:lnTo>
                  <a:pt x="1991775" y="0"/>
                </a:lnTo>
                <a:lnTo>
                  <a:pt x="1991775" y="1991775"/>
                </a:lnTo>
                <a:lnTo>
                  <a:pt x="0" y="19917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4511817" y="564395"/>
            <a:ext cx="1679006" cy="1679006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76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14527035" y="508544"/>
            <a:ext cx="1704421" cy="1734857"/>
          </a:xfrm>
          <a:custGeom>
            <a:avLst/>
            <a:gdLst/>
            <a:ahLst/>
            <a:cxnLst/>
            <a:rect r="r" b="b" t="t" l="l"/>
            <a:pathLst>
              <a:path h="1734857" w="1704421">
                <a:moveTo>
                  <a:pt x="0" y="0"/>
                </a:moveTo>
                <a:lnTo>
                  <a:pt x="1704421" y="0"/>
                </a:lnTo>
                <a:lnTo>
                  <a:pt x="1704421" y="1734857"/>
                </a:lnTo>
                <a:lnTo>
                  <a:pt x="0" y="173485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594054" y="290535"/>
            <a:ext cx="2522132" cy="2063002"/>
          </a:xfrm>
          <a:custGeom>
            <a:avLst/>
            <a:gdLst/>
            <a:ahLst/>
            <a:cxnLst/>
            <a:rect r="r" b="b" t="t" l="l"/>
            <a:pathLst>
              <a:path h="2063002" w="2522132">
                <a:moveTo>
                  <a:pt x="0" y="0"/>
                </a:moveTo>
                <a:lnTo>
                  <a:pt x="2522132" y="0"/>
                </a:lnTo>
                <a:lnTo>
                  <a:pt x="2522132" y="2063002"/>
                </a:lnTo>
                <a:lnTo>
                  <a:pt x="0" y="206300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6602" r="0" b="-15652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028700" y="7604380"/>
            <a:ext cx="15411757" cy="4635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48"/>
              </a:lnSpc>
            </a:pPr>
            <a:r>
              <a:rPr lang="en-US" b="true" sz="3373">
                <a:solidFill>
                  <a:srgbClr val="711672"/>
                </a:solidFill>
                <a:latin typeface="Lato Bold"/>
                <a:ea typeface="Lato Bold"/>
                <a:cs typeface="Lato Bold"/>
                <a:sym typeface="Lato Bold"/>
              </a:rPr>
              <a:t>Co-Authors :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22529" y="3222931"/>
            <a:ext cx="16442942" cy="6939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55"/>
              </a:lnSpc>
            </a:pPr>
            <a:r>
              <a:rPr lang="en-US" b="true" sz="4995">
                <a:solidFill>
                  <a:srgbClr val="711672"/>
                </a:solidFill>
                <a:latin typeface="Lato Heavy"/>
                <a:ea typeface="Lato Heavy"/>
                <a:cs typeface="Lato Heavy"/>
                <a:sym typeface="Lato Heavy"/>
              </a:rPr>
              <a:t>Your </a:t>
            </a:r>
            <a:r>
              <a:rPr lang="en-US" b="true" sz="4995">
                <a:solidFill>
                  <a:srgbClr val="711672"/>
                </a:solidFill>
                <a:latin typeface="Lato Heavy"/>
                <a:ea typeface="Lato Heavy"/>
                <a:cs typeface="Lato Heavy"/>
                <a:sym typeface="Lato Heavy"/>
              </a:rPr>
              <a:t>Presentation Name like Award paper or Free paper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28700" y="5478002"/>
            <a:ext cx="15110265" cy="4634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45"/>
              </a:lnSpc>
            </a:pPr>
            <a:r>
              <a:rPr lang="en-US" b="true" sz="3369">
                <a:solidFill>
                  <a:srgbClr val="711672"/>
                </a:solidFill>
                <a:latin typeface="Lato Bold"/>
                <a:ea typeface="Lato Bold"/>
                <a:cs typeface="Lato Bold"/>
                <a:sym typeface="Lato Bold"/>
              </a:rPr>
              <a:t>Name :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28700" y="6540913"/>
            <a:ext cx="15663205" cy="4634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45"/>
              </a:lnSpc>
            </a:pPr>
            <a:r>
              <a:rPr lang="en-US" b="true" sz="3369">
                <a:solidFill>
                  <a:srgbClr val="711672"/>
                </a:solidFill>
                <a:latin typeface="Lato Bold"/>
                <a:ea typeface="Lato Bold"/>
                <a:cs typeface="Lato Bold"/>
                <a:sym typeface="Lato Bold"/>
              </a:rPr>
              <a:t>Tittle :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28700" y="4545559"/>
            <a:ext cx="14853084" cy="4635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48"/>
              </a:lnSpc>
            </a:pPr>
            <a:r>
              <a:rPr lang="en-US" b="true" sz="3373">
                <a:solidFill>
                  <a:srgbClr val="711672"/>
                </a:solidFill>
                <a:latin typeface="Lato Bold"/>
                <a:ea typeface="Lato Bold"/>
                <a:cs typeface="Lato Bold"/>
                <a:sym typeface="Lato Bold"/>
              </a:rPr>
              <a:t>Abstract ID: 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5794427" y="1371427"/>
            <a:ext cx="6699147" cy="396934"/>
            <a:chOff x="0" y="0"/>
            <a:chExt cx="1939287" cy="114905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939287" cy="114905"/>
            </a:xfrm>
            <a:custGeom>
              <a:avLst/>
              <a:gdLst/>
              <a:ahLst/>
              <a:cxnLst/>
              <a:rect r="r" b="b" t="t" l="l"/>
              <a:pathLst>
                <a:path h="114905" w="1939287">
                  <a:moveTo>
                    <a:pt x="2709" y="0"/>
                  </a:moveTo>
                  <a:lnTo>
                    <a:pt x="1936578" y="0"/>
                  </a:lnTo>
                  <a:cubicBezTo>
                    <a:pt x="1938074" y="0"/>
                    <a:pt x="1939287" y="1213"/>
                    <a:pt x="1939287" y="2709"/>
                  </a:cubicBezTo>
                  <a:lnTo>
                    <a:pt x="1939287" y="112197"/>
                  </a:lnTo>
                  <a:cubicBezTo>
                    <a:pt x="1939287" y="113693"/>
                    <a:pt x="1938074" y="114905"/>
                    <a:pt x="1936578" y="114905"/>
                  </a:cubicBezTo>
                  <a:lnTo>
                    <a:pt x="2709" y="114905"/>
                  </a:lnTo>
                  <a:cubicBezTo>
                    <a:pt x="1213" y="114905"/>
                    <a:pt x="0" y="113693"/>
                    <a:pt x="0" y="112197"/>
                  </a:cubicBezTo>
                  <a:lnTo>
                    <a:pt x="0" y="2709"/>
                  </a:lnTo>
                  <a:cubicBezTo>
                    <a:pt x="0" y="1213"/>
                    <a:pt x="1213" y="0"/>
                    <a:pt x="2709" y="0"/>
                  </a:cubicBezTo>
                  <a:close/>
                </a:path>
              </a:pathLst>
            </a:custGeom>
            <a:solidFill>
              <a:srgbClr val="F26A21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47625"/>
              <a:ext cx="1939287" cy="162530"/>
            </a:xfrm>
            <a:prstGeom prst="rect">
              <a:avLst/>
            </a:prstGeom>
          </p:spPr>
          <p:txBody>
            <a:bodyPr anchor="ctr" rtlCol="false" tIns="36108" lIns="36108" bIns="36108" rIns="36108"/>
            <a:lstStyle/>
            <a:p>
              <a:pPr algn="ctr">
                <a:lnSpc>
                  <a:spcPts val="2676"/>
                </a:lnSpc>
              </a:pPr>
            </a:p>
          </p:txBody>
        </p:sp>
      </p:grpSp>
      <p:sp>
        <p:nvSpPr>
          <p:cNvPr name="TextBox 19" id="19"/>
          <p:cNvSpPr txBox="true"/>
          <p:nvPr/>
        </p:nvSpPr>
        <p:spPr>
          <a:xfrm rot="0">
            <a:off x="3536086" y="928883"/>
            <a:ext cx="11215828" cy="3828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13"/>
              </a:lnSpc>
            </a:pPr>
            <a:r>
              <a:rPr lang="en-US" b="true" sz="2769">
                <a:solidFill>
                  <a:srgbClr val="711672"/>
                </a:solidFill>
                <a:latin typeface="Lato Heavy"/>
                <a:ea typeface="Lato Heavy"/>
                <a:cs typeface="Lato Heavy"/>
                <a:sym typeface="Lato Heavy"/>
              </a:rPr>
              <a:t>49</a:t>
            </a:r>
            <a:r>
              <a:rPr lang="en-US" b="true" sz="2769">
                <a:solidFill>
                  <a:srgbClr val="711672"/>
                </a:solidFill>
                <a:latin typeface="Lato Heavy"/>
                <a:ea typeface="Lato Heavy"/>
                <a:cs typeface="Lato Heavy"/>
                <a:sym typeface="Lato Heavy"/>
              </a:rPr>
              <a:t>th</a:t>
            </a:r>
            <a:r>
              <a:rPr lang="en-US" b="true" sz="2769">
                <a:solidFill>
                  <a:srgbClr val="711672"/>
                </a:solidFill>
                <a:latin typeface="Lato Heavy"/>
                <a:ea typeface="Lato Heavy"/>
                <a:cs typeface="Lato Heavy"/>
                <a:sym typeface="Lato Heavy"/>
              </a:rPr>
              <a:t> Annual State Conference of Association of Surgeons of India 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4484202" y="1797699"/>
            <a:ext cx="9319596" cy="2681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13"/>
              </a:lnSpc>
            </a:pPr>
            <a:r>
              <a:rPr lang="en-US" sz="1509" b="true">
                <a:solidFill>
                  <a:srgbClr val="71167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Dates:</a:t>
            </a:r>
            <a:r>
              <a:rPr lang="en-US" b="true" sz="1509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10</a:t>
            </a:r>
            <a:r>
              <a:rPr lang="en-US" b="true" sz="1509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th</a:t>
            </a:r>
            <a:r>
              <a:rPr lang="en-US" b="true" sz="1509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,11</a:t>
            </a:r>
            <a:r>
              <a:rPr lang="en-US" b="true" sz="1509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th</a:t>
            </a:r>
            <a:r>
              <a:rPr lang="en-US" b="true" sz="1509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&amp; 12</a:t>
            </a:r>
            <a:r>
              <a:rPr lang="en-US" b="true" sz="1509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th</a:t>
            </a:r>
            <a:r>
              <a:rPr lang="en-US" b="true" sz="1509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September 2026,</a:t>
            </a:r>
            <a:r>
              <a:rPr lang="en-US" sz="1509" b="true">
                <a:solidFill>
                  <a:srgbClr val="DD2B1C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1509" b="true">
                <a:solidFill>
                  <a:srgbClr val="71167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Venue:</a:t>
            </a:r>
            <a:r>
              <a:rPr lang="en-US" sz="1509" b="true">
                <a:solidFill>
                  <a:srgbClr val="DD2B1C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1509" b="true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Shree Convention Centre, </a:t>
            </a:r>
            <a:r>
              <a:rPr lang="en-US" b="true" sz="1509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Tirupathi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5480532" y="1407983"/>
            <a:ext cx="7326937" cy="2934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04"/>
              </a:lnSpc>
            </a:pPr>
            <a:r>
              <a:rPr lang="en-US" b="true" sz="1645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Future-Ready Surgery: Precision, Innovation, Compassion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571273"/>
            <a:chOff x="0" y="0"/>
            <a:chExt cx="2833290" cy="39835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833290" cy="398357"/>
            </a:xfrm>
            <a:custGeom>
              <a:avLst/>
              <a:gdLst/>
              <a:ahLst/>
              <a:cxnLst/>
              <a:rect r="r" b="b" t="t" l="l"/>
              <a:pathLst>
                <a:path h="398357" w="2833290">
                  <a:moveTo>
                    <a:pt x="0" y="0"/>
                  </a:moveTo>
                  <a:lnTo>
                    <a:pt x="2833290" y="0"/>
                  </a:lnTo>
                  <a:lnTo>
                    <a:pt x="2833290" y="398357"/>
                  </a:lnTo>
                  <a:lnTo>
                    <a:pt x="0" y="398357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6109508" y="380085"/>
            <a:ext cx="1991775" cy="1991775"/>
          </a:xfrm>
          <a:custGeom>
            <a:avLst/>
            <a:gdLst/>
            <a:ahLst/>
            <a:cxnLst/>
            <a:rect r="r" b="b" t="t" l="l"/>
            <a:pathLst>
              <a:path h="1991775" w="1991775">
                <a:moveTo>
                  <a:pt x="0" y="0"/>
                </a:moveTo>
                <a:lnTo>
                  <a:pt x="1991775" y="0"/>
                </a:lnTo>
                <a:lnTo>
                  <a:pt x="1991775" y="1991775"/>
                </a:lnTo>
                <a:lnTo>
                  <a:pt x="0" y="19917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14511817" y="564395"/>
            <a:ext cx="1679006" cy="1679006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76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4527035" y="508544"/>
            <a:ext cx="1704421" cy="1734857"/>
          </a:xfrm>
          <a:custGeom>
            <a:avLst/>
            <a:gdLst/>
            <a:ahLst/>
            <a:cxnLst/>
            <a:rect r="r" b="b" t="t" l="l"/>
            <a:pathLst>
              <a:path h="1734857" w="1704421">
                <a:moveTo>
                  <a:pt x="0" y="0"/>
                </a:moveTo>
                <a:lnTo>
                  <a:pt x="1704421" y="0"/>
                </a:lnTo>
                <a:lnTo>
                  <a:pt x="1704421" y="1734857"/>
                </a:lnTo>
                <a:lnTo>
                  <a:pt x="0" y="173485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594054" y="290535"/>
            <a:ext cx="2522132" cy="2063002"/>
          </a:xfrm>
          <a:custGeom>
            <a:avLst/>
            <a:gdLst/>
            <a:ahLst/>
            <a:cxnLst/>
            <a:rect r="r" b="b" t="t" l="l"/>
            <a:pathLst>
              <a:path h="2063002" w="2522132">
                <a:moveTo>
                  <a:pt x="0" y="0"/>
                </a:moveTo>
                <a:lnTo>
                  <a:pt x="2522132" y="0"/>
                </a:lnTo>
                <a:lnTo>
                  <a:pt x="2522132" y="2063002"/>
                </a:lnTo>
                <a:lnTo>
                  <a:pt x="0" y="206300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6602" r="0" b="-15652"/>
            </a:stretch>
          </a:blipFill>
        </p:spPr>
      </p:sp>
      <p:sp>
        <p:nvSpPr>
          <p:cNvPr name="AutoShape 10" id="10"/>
          <p:cNvSpPr/>
          <p:nvPr/>
        </p:nvSpPr>
        <p:spPr>
          <a:xfrm>
            <a:off x="-65411" y="2571273"/>
            <a:ext cx="18353411" cy="0"/>
          </a:xfrm>
          <a:prstGeom prst="line">
            <a:avLst/>
          </a:prstGeom>
          <a:ln cap="flat" w="190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1" id="11"/>
          <p:cNvGrpSpPr/>
          <p:nvPr/>
        </p:nvGrpSpPr>
        <p:grpSpPr>
          <a:xfrm rot="0">
            <a:off x="5794427" y="1371427"/>
            <a:ext cx="6699147" cy="396934"/>
            <a:chOff x="0" y="0"/>
            <a:chExt cx="1939287" cy="114905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939287" cy="114905"/>
            </a:xfrm>
            <a:custGeom>
              <a:avLst/>
              <a:gdLst/>
              <a:ahLst/>
              <a:cxnLst/>
              <a:rect r="r" b="b" t="t" l="l"/>
              <a:pathLst>
                <a:path h="114905" w="1939287">
                  <a:moveTo>
                    <a:pt x="2709" y="0"/>
                  </a:moveTo>
                  <a:lnTo>
                    <a:pt x="1936578" y="0"/>
                  </a:lnTo>
                  <a:cubicBezTo>
                    <a:pt x="1938074" y="0"/>
                    <a:pt x="1939287" y="1213"/>
                    <a:pt x="1939287" y="2709"/>
                  </a:cubicBezTo>
                  <a:lnTo>
                    <a:pt x="1939287" y="112197"/>
                  </a:lnTo>
                  <a:cubicBezTo>
                    <a:pt x="1939287" y="113693"/>
                    <a:pt x="1938074" y="114905"/>
                    <a:pt x="1936578" y="114905"/>
                  </a:cubicBezTo>
                  <a:lnTo>
                    <a:pt x="2709" y="114905"/>
                  </a:lnTo>
                  <a:cubicBezTo>
                    <a:pt x="1213" y="114905"/>
                    <a:pt x="0" y="113693"/>
                    <a:pt x="0" y="112197"/>
                  </a:cubicBezTo>
                  <a:lnTo>
                    <a:pt x="0" y="2709"/>
                  </a:lnTo>
                  <a:cubicBezTo>
                    <a:pt x="0" y="1213"/>
                    <a:pt x="1213" y="0"/>
                    <a:pt x="2709" y="0"/>
                  </a:cubicBezTo>
                  <a:close/>
                </a:path>
              </a:pathLst>
            </a:custGeom>
            <a:solidFill>
              <a:srgbClr val="F26A21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47625"/>
              <a:ext cx="1939287" cy="162530"/>
            </a:xfrm>
            <a:prstGeom prst="rect">
              <a:avLst/>
            </a:prstGeom>
          </p:spPr>
          <p:txBody>
            <a:bodyPr anchor="ctr" rtlCol="false" tIns="36108" lIns="36108" bIns="36108" rIns="36108"/>
            <a:lstStyle/>
            <a:p>
              <a:pPr algn="ctr">
                <a:lnSpc>
                  <a:spcPts val="2676"/>
                </a:lnSpc>
              </a:pP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3536086" y="928883"/>
            <a:ext cx="11215828" cy="3828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13"/>
              </a:lnSpc>
            </a:pPr>
            <a:r>
              <a:rPr lang="en-US" b="true" sz="2769">
                <a:solidFill>
                  <a:srgbClr val="711672"/>
                </a:solidFill>
                <a:latin typeface="Lato Heavy"/>
                <a:ea typeface="Lato Heavy"/>
                <a:cs typeface="Lato Heavy"/>
                <a:sym typeface="Lato Heavy"/>
              </a:rPr>
              <a:t>49</a:t>
            </a:r>
            <a:r>
              <a:rPr lang="en-US" b="true" sz="2769">
                <a:solidFill>
                  <a:srgbClr val="711672"/>
                </a:solidFill>
                <a:latin typeface="Lato Heavy"/>
                <a:ea typeface="Lato Heavy"/>
                <a:cs typeface="Lato Heavy"/>
                <a:sym typeface="Lato Heavy"/>
              </a:rPr>
              <a:t>th</a:t>
            </a:r>
            <a:r>
              <a:rPr lang="en-US" b="true" sz="2769">
                <a:solidFill>
                  <a:srgbClr val="711672"/>
                </a:solidFill>
                <a:latin typeface="Lato Heavy"/>
                <a:ea typeface="Lato Heavy"/>
                <a:cs typeface="Lato Heavy"/>
                <a:sym typeface="Lato Heavy"/>
              </a:rPr>
              <a:t> Annual State Conference of Association of Surgeons of India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4484202" y="1797699"/>
            <a:ext cx="9319596" cy="2681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13"/>
              </a:lnSpc>
            </a:pPr>
            <a:r>
              <a:rPr lang="en-US" sz="1509" b="true">
                <a:solidFill>
                  <a:srgbClr val="71167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Dates:</a:t>
            </a:r>
            <a:r>
              <a:rPr lang="en-US" b="true" sz="1509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10</a:t>
            </a:r>
            <a:r>
              <a:rPr lang="en-US" b="true" sz="1509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th</a:t>
            </a:r>
            <a:r>
              <a:rPr lang="en-US" b="true" sz="1509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,11</a:t>
            </a:r>
            <a:r>
              <a:rPr lang="en-US" b="true" sz="1509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th</a:t>
            </a:r>
            <a:r>
              <a:rPr lang="en-US" b="true" sz="1509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&amp; 12</a:t>
            </a:r>
            <a:r>
              <a:rPr lang="en-US" b="true" sz="1509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th</a:t>
            </a:r>
            <a:r>
              <a:rPr lang="en-US" b="true" sz="1509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September 2026,</a:t>
            </a:r>
            <a:r>
              <a:rPr lang="en-US" sz="1509" b="true">
                <a:solidFill>
                  <a:srgbClr val="DD2B1C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1509" b="true">
                <a:solidFill>
                  <a:srgbClr val="71167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Venue:</a:t>
            </a:r>
            <a:r>
              <a:rPr lang="en-US" sz="1509" b="true">
                <a:solidFill>
                  <a:srgbClr val="DD2B1C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1509" b="true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Shree Convention Centre, </a:t>
            </a:r>
            <a:r>
              <a:rPr lang="en-US" b="true" sz="1509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Tirupathi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5480532" y="1407983"/>
            <a:ext cx="7326937" cy="2934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04"/>
              </a:lnSpc>
            </a:pPr>
            <a:r>
              <a:rPr lang="en-US" b="true" sz="1645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Future-Ready Surgery: Precision, Innovation, Compassion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4000500" y="-4000500"/>
            <a:ext cx="10287000" cy="18288000"/>
          </a:xfrm>
          <a:custGeom>
            <a:avLst/>
            <a:gdLst/>
            <a:ahLst/>
            <a:cxnLst/>
            <a:rect r="r" b="b" t="t" l="l"/>
            <a:pathLst>
              <a:path h="18288000" w="10287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9312" t="-9480" r="-34363" b="-1163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0"/>
            <a:ext cx="18288000" cy="2571273"/>
            <a:chOff x="0" y="0"/>
            <a:chExt cx="2833290" cy="39835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833290" cy="398357"/>
            </a:xfrm>
            <a:custGeom>
              <a:avLst/>
              <a:gdLst/>
              <a:ahLst/>
              <a:cxnLst/>
              <a:rect r="r" b="b" t="t" l="l"/>
              <a:pathLst>
                <a:path h="398357" w="2833290">
                  <a:moveTo>
                    <a:pt x="0" y="0"/>
                  </a:moveTo>
                  <a:lnTo>
                    <a:pt x="2833290" y="0"/>
                  </a:lnTo>
                  <a:lnTo>
                    <a:pt x="2833290" y="398357"/>
                  </a:lnTo>
                  <a:lnTo>
                    <a:pt x="0" y="398357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6109508" y="380085"/>
            <a:ext cx="1991775" cy="1991775"/>
          </a:xfrm>
          <a:custGeom>
            <a:avLst/>
            <a:gdLst/>
            <a:ahLst/>
            <a:cxnLst/>
            <a:rect r="r" b="b" t="t" l="l"/>
            <a:pathLst>
              <a:path h="1991775" w="1991775">
                <a:moveTo>
                  <a:pt x="0" y="0"/>
                </a:moveTo>
                <a:lnTo>
                  <a:pt x="1991775" y="0"/>
                </a:lnTo>
                <a:lnTo>
                  <a:pt x="1991775" y="1991775"/>
                </a:lnTo>
                <a:lnTo>
                  <a:pt x="0" y="19917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4511817" y="564395"/>
            <a:ext cx="1679006" cy="1679006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76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14527035" y="508544"/>
            <a:ext cx="1704421" cy="1734857"/>
          </a:xfrm>
          <a:custGeom>
            <a:avLst/>
            <a:gdLst/>
            <a:ahLst/>
            <a:cxnLst/>
            <a:rect r="r" b="b" t="t" l="l"/>
            <a:pathLst>
              <a:path h="1734857" w="1704421">
                <a:moveTo>
                  <a:pt x="0" y="0"/>
                </a:moveTo>
                <a:lnTo>
                  <a:pt x="1704421" y="0"/>
                </a:lnTo>
                <a:lnTo>
                  <a:pt x="1704421" y="1734857"/>
                </a:lnTo>
                <a:lnTo>
                  <a:pt x="0" y="173485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594054" y="290535"/>
            <a:ext cx="2522132" cy="2063002"/>
          </a:xfrm>
          <a:custGeom>
            <a:avLst/>
            <a:gdLst/>
            <a:ahLst/>
            <a:cxnLst/>
            <a:rect r="r" b="b" t="t" l="l"/>
            <a:pathLst>
              <a:path h="2063002" w="2522132">
                <a:moveTo>
                  <a:pt x="0" y="0"/>
                </a:moveTo>
                <a:lnTo>
                  <a:pt x="2522132" y="0"/>
                </a:lnTo>
                <a:lnTo>
                  <a:pt x="2522132" y="2063002"/>
                </a:lnTo>
                <a:lnTo>
                  <a:pt x="0" y="206300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6602" r="0" b="-15652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845058" y="5276850"/>
            <a:ext cx="14597884" cy="13880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515"/>
              </a:lnSpc>
            </a:pPr>
            <a:r>
              <a:rPr lang="en-US" b="true" sz="9995">
                <a:solidFill>
                  <a:srgbClr val="711672"/>
                </a:solidFill>
                <a:latin typeface="Lato Heavy"/>
                <a:ea typeface="Lato Heavy"/>
                <a:cs typeface="Lato Heavy"/>
                <a:sym typeface="Lato Heavy"/>
              </a:rPr>
              <a:t>THANK YOU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5794427" y="1371427"/>
            <a:ext cx="6699147" cy="396934"/>
            <a:chOff x="0" y="0"/>
            <a:chExt cx="1939287" cy="114905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939287" cy="114905"/>
            </a:xfrm>
            <a:custGeom>
              <a:avLst/>
              <a:gdLst/>
              <a:ahLst/>
              <a:cxnLst/>
              <a:rect r="r" b="b" t="t" l="l"/>
              <a:pathLst>
                <a:path h="114905" w="1939287">
                  <a:moveTo>
                    <a:pt x="2709" y="0"/>
                  </a:moveTo>
                  <a:lnTo>
                    <a:pt x="1936578" y="0"/>
                  </a:lnTo>
                  <a:cubicBezTo>
                    <a:pt x="1938074" y="0"/>
                    <a:pt x="1939287" y="1213"/>
                    <a:pt x="1939287" y="2709"/>
                  </a:cubicBezTo>
                  <a:lnTo>
                    <a:pt x="1939287" y="112197"/>
                  </a:lnTo>
                  <a:cubicBezTo>
                    <a:pt x="1939287" y="113693"/>
                    <a:pt x="1938074" y="114905"/>
                    <a:pt x="1936578" y="114905"/>
                  </a:cubicBezTo>
                  <a:lnTo>
                    <a:pt x="2709" y="114905"/>
                  </a:lnTo>
                  <a:cubicBezTo>
                    <a:pt x="1213" y="114905"/>
                    <a:pt x="0" y="113693"/>
                    <a:pt x="0" y="112197"/>
                  </a:cubicBezTo>
                  <a:lnTo>
                    <a:pt x="0" y="2709"/>
                  </a:lnTo>
                  <a:cubicBezTo>
                    <a:pt x="0" y="1213"/>
                    <a:pt x="1213" y="0"/>
                    <a:pt x="2709" y="0"/>
                  </a:cubicBezTo>
                  <a:close/>
                </a:path>
              </a:pathLst>
            </a:custGeom>
            <a:solidFill>
              <a:srgbClr val="F26A21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47625"/>
              <a:ext cx="1939287" cy="162530"/>
            </a:xfrm>
            <a:prstGeom prst="rect">
              <a:avLst/>
            </a:prstGeom>
          </p:spPr>
          <p:txBody>
            <a:bodyPr anchor="ctr" rtlCol="false" tIns="36108" lIns="36108" bIns="36108" rIns="36108"/>
            <a:lstStyle/>
            <a:p>
              <a:pPr algn="ctr">
                <a:lnSpc>
                  <a:spcPts val="2676"/>
                </a:lnSpc>
              </a:pP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3536086" y="928883"/>
            <a:ext cx="11215828" cy="3828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13"/>
              </a:lnSpc>
            </a:pPr>
            <a:r>
              <a:rPr lang="en-US" b="true" sz="2769">
                <a:solidFill>
                  <a:srgbClr val="711672"/>
                </a:solidFill>
                <a:latin typeface="Lato Heavy"/>
                <a:ea typeface="Lato Heavy"/>
                <a:cs typeface="Lato Heavy"/>
                <a:sym typeface="Lato Heavy"/>
              </a:rPr>
              <a:t>49</a:t>
            </a:r>
            <a:r>
              <a:rPr lang="en-US" b="true" sz="2769">
                <a:solidFill>
                  <a:srgbClr val="711672"/>
                </a:solidFill>
                <a:latin typeface="Lato Heavy"/>
                <a:ea typeface="Lato Heavy"/>
                <a:cs typeface="Lato Heavy"/>
                <a:sym typeface="Lato Heavy"/>
              </a:rPr>
              <a:t>th</a:t>
            </a:r>
            <a:r>
              <a:rPr lang="en-US" b="true" sz="2769">
                <a:solidFill>
                  <a:srgbClr val="711672"/>
                </a:solidFill>
                <a:latin typeface="Lato Heavy"/>
                <a:ea typeface="Lato Heavy"/>
                <a:cs typeface="Lato Heavy"/>
                <a:sym typeface="Lato Heavy"/>
              </a:rPr>
              <a:t> Annual State Conference of Association of Surgeons of India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4484202" y="1797699"/>
            <a:ext cx="9319596" cy="2681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13"/>
              </a:lnSpc>
            </a:pPr>
            <a:r>
              <a:rPr lang="en-US" sz="1509" b="true">
                <a:solidFill>
                  <a:srgbClr val="71167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Dates:</a:t>
            </a:r>
            <a:r>
              <a:rPr lang="en-US" b="true" sz="1509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10</a:t>
            </a:r>
            <a:r>
              <a:rPr lang="en-US" b="true" sz="1509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th</a:t>
            </a:r>
            <a:r>
              <a:rPr lang="en-US" b="true" sz="1509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,11</a:t>
            </a:r>
            <a:r>
              <a:rPr lang="en-US" b="true" sz="1509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th</a:t>
            </a:r>
            <a:r>
              <a:rPr lang="en-US" b="true" sz="1509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&amp; 12</a:t>
            </a:r>
            <a:r>
              <a:rPr lang="en-US" b="true" sz="1509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th</a:t>
            </a:r>
            <a:r>
              <a:rPr lang="en-US" b="true" sz="1509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September 2026,</a:t>
            </a:r>
            <a:r>
              <a:rPr lang="en-US" sz="1509" b="true">
                <a:solidFill>
                  <a:srgbClr val="DD2B1C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1509" b="true">
                <a:solidFill>
                  <a:srgbClr val="71167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Venue:</a:t>
            </a:r>
            <a:r>
              <a:rPr lang="en-US" sz="1509" b="true">
                <a:solidFill>
                  <a:srgbClr val="DD2B1C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1509" b="true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Shree Convention Centre, </a:t>
            </a:r>
            <a:r>
              <a:rPr lang="en-US" b="true" sz="1509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Tirupathi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5480532" y="1407983"/>
            <a:ext cx="7326937" cy="2934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04"/>
              </a:lnSpc>
            </a:pPr>
            <a:r>
              <a:rPr lang="en-US" b="true" sz="1645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Future-Ready Surgery: Precision, Innovation, Compassion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DAHRZRVobZg</dc:identifier>
  <dcterms:modified xsi:type="dcterms:W3CDTF">2011-08-01T06:04:30Z</dcterms:modified>
  <cp:revision>1</cp:revision>
  <dc:title>AP ASICON 2026 _ Presentation Template</dc:title>
</cp:coreProperties>
</file>